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7"/>
  </p:notesMasterIdLst>
  <p:sldIdLst>
    <p:sldId id="324" r:id="rId2"/>
    <p:sldId id="340" r:id="rId3"/>
    <p:sldId id="326" r:id="rId4"/>
    <p:sldId id="350" r:id="rId5"/>
    <p:sldId id="341" r:id="rId6"/>
    <p:sldId id="343" r:id="rId7"/>
    <p:sldId id="342" r:id="rId8"/>
    <p:sldId id="354" r:id="rId9"/>
    <p:sldId id="339" r:id="rId10"/>
    <p:sldId id="328" r:id="rId11"/>
    <p:sldId id="351" r:id="rId12"/>
    <p:sldId id="353" r:id="rId13"/>
    <p:sldId id="348" r:id="rId14"/>
    <p:sldId id="344" r:id="rId15"/>
    <p:sldId id="352" r:id="rId16"/>
    <p:sldId id="349" r:id="rId17"/>
    <p:sldId id="266" r:id="rId18"/>
    <p:sldId id="268" r:id="rId19"/>
    <p:sldId id="282" r:id="rId20"/>
    <p:sldId id="283" r:id="rId21"/>
    <p:sldId id="284" r:id="rId22"/>
    <p:sldId id="323" r:id="rId23"/>
    <p:sldId id="290" r:id="rId24"/>
    <p:sldId id="294" r:id="rId25"/>
    <p:sldId id="295" r:id="rId26"/>
    <p:sldId id="296" r:id="rId27"/>
    <p:sldId id="297" r:id="rId28"/>
    <p:sldId id="308" r:id="rId29"/>
    <p:sldId id="289" r:id="rId30"/>
    <p:sldId id="307" r:id="rId31"/>
    <p:sldId id="287" r:id="rId32"/>
    <p:sldId id="320" r:id="rId33"/>
    <p:sldId id="293" r:id="rId34"/>
    <p:sldId id="298" r:id="rId35"/>
    <p:sldId id="311" r:id="rId36"/>
    <p:sldId id="316" r:id="rId37"/>
    <p:sldId id="270" r:id="rId38"/>
    <p:sldId id="273" r:id="rId39"/>
    <p:sldId id="271" r:id="rId40"/>
    <p:sldId id="269" r:id="rId41"/>
    <p:sldId id="285" r:id="rId42"/>
    <p:sldId id="305" r:id="rId43"/>
    <p:sldId id="315" r:id="rId44"/>
    <p:sldId id="306" r:id="rId45"/>
    <p:sldId id="288" r:id="rId46"/>
    <p:sldId id="309" r:id="rId47"/>
    <p:sldId id="304" r:id="rId48"/>
    <p:sldId id="303" r:id="rId49"/>
    <p:sldId id="302" r:id="rId50"/>
    <p:sldId id="314" r:id="rId51"/>
    <p:sldId id="319" r:id="rId52"/>
    <p:sldId id="321" r:id="rId53"/>
    <p:sldId id="318" r:id="rId54"/>
    <p:sldId id="299" r:id="rId55"/>
    <p:sldId id="312" r:id="rId56"/>
    <p:sldId id="300" r:id="rId57"/>
    <p:sldId id="301" r:id="rId58"/>
    <p:sldId id="310" r:id="rId59"/>
    <p:sldId id="322" r:id="rId60"/>
    <p:sldId id="313" r:id="rId61"/>
    <p:sldId id="257" r:id="rId62"/>
    <p:sldId id="317" r:id="rId63"/>
    <p:sldId id="272" r:id="rId64"/>
    <p:sldId id="280" r:id="rId65"/>
    <p:sldId id="260" r:id="rId6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2288" autoAdjust="0"/>
  </p:normalViewPr>
  <p:slideViewPr>
    <p:cSldViewPr snapToGrid="0">
      <p:cViewPr varScale="1">
        <p:scale>
          <a:sx n="76" d="100"/>
          <a:sy n="76" d="100"/>
        </p:scale>
        <p:origin x="103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𝑞_2𝑚</a:t>
                </a:r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3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65F0-131C-4A25-8144-A8F9FCF7BEFB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775-138B-49FE-A80B-6B409A221496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00C5-20FB-4063-88CD-2DDB5BB91DD5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4424-3BD8-475E-8A0C-46F5993C2CB3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C9B4C-2D8E-4370-8375-2C9D9D3A3E91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AEDE-41E2-441B-A758-FEB00A5E55EB}" type="datetime1">
              <a:rPr lang="en-GB" smtClean="0"/>
              <a:t>08/04/2025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E596-2254-4C5D-992D-B3D47B98B5F8}" type="datetime1">
              <a:rPr lang="en-GB" smtClean="0"/>
              <a:t>08/04/2025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382D-F3C9-45E2-8A2F-4FA581805184}" type="datetime1">
              <a:rPr lang="en-GB" smtClean="0"/>
              <a:t>08/04/2025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1A9C-4F57-475D-BE69-C665013D94DC}" type="datetime1">
              <a:rPr lang="en-GB" smtClean="0"/>
              <a:t>08/04/2025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5183-3FEA-4FDF-AA2D-F6B91A4BDB65}" type="datetime1">
              <a:rPr lang="en-GB" smtClean="0"/>
              <a:t>08/04/2025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2E61-E0D9-40EB-A6FA-39BA8C9CC243}" type="datetime1">
              <a:rPr lang="en-GB" smtClean="0"/>
              <a:t>08/04/2025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E4881-A89E-46CE-8A9F-9F29429F6F30}" type="datetime1">
              <a:rPr lang="en-GB" smtClean="0"/>
              <a:t>08/04/2025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GL023851" TargetMode="External"/><Relationship Id="rId7" Type="http://schemas.openxmlformats.org/officeDocument/2006/relationships/hyperlink" Target="https://doi.org/10.1175/JCLI-D-21-0982.1" TargetMode="External"/><Relationship Id="rId2" Type="http://schemas.openxmlformats.org/officeDocument/2006/relationships/hyperlink" Target="https://doi.org/10.1029/2022JD03679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rs12111796" TargetMode="External"/><Relationship Id="rId5" Type="http://schemas.openxmlformats.org/officeDocument/2006/relationships/hyperlink" Target="https://doi.org/10.1175/2024" TargetMode="External"/><Relationship Id="rId4" Type="http://schemas.openxmlformats.org/officeDocument/2006/relationships/hyperlink" Target="https://doi.org/10.1029/2024GL11229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arth.nullschool.net/#current/ocean/surface/currents/orthographic=-53.45,15.81,1332/loc=-61.075,10.136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image" Target="../media/image131.png"/><Relationship Id="rId12" Type="http://schemas.openxmlformats.org/officeDocument/2006/relationships/image" Target="../media/image33.pn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37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230.png"/><Relationship Id="rId9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3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4" Type="http://schemas.openxmlformats.org/officeDocument/2006/relationships/customXml" Target="../ink/ink1.xml"/><Relationship Id="rId9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90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90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8.png"/><Relationship Id="rId7" Type="http://schemas.openxmlformats.org/officeDocument/2006/relationships/image" Target="../media/image9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50.png"/><Relationship Id="rId10" Type="http://schemas.openxmlformats.org/officeDocument/2006/relationships/image" Target="../media/image98.png"/><Relationship Id="rId4" Type="http://schemas.openxmlformats.org/officeDocument/2006/relationships/image" Target="../media/image49.png"/><Relationship Id="rId9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0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30.png"/><Relationship Id="rId3" Type="http://schemas.openxmlformats.org/officeDocument/2006/relationships/image" Target="../media/image100.png"/><Relationship Id="rId7" Type="http://schemas.openxmlformats.org/officeDocument/2006/relationships/image" Target="../media/image400.png"/><Relationship Id="rId12" Type="http://schemas.openxmlformats.org/officeDocument/2006/relationships/customXml" Target="../ink/ink6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410.png"/><Relationship Id="rId14" Type="http://schemas.openxmlformats.org/officeDocument/2006/relationships/customXml" Target="../ink/ink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45264" y="0"/>
            <a:ext cx="6846736" cy="7056438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482320" y="230423"/>
            <a:ext cx="58577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Changes in the trade-wind atmospheric boundary layer due to mesoscale</a:t>
            </a:r>
          </a:p>
          <a:p>
            <a:pPr algn="ctr"/>
            <a:r>
              <a:rPr lang="en-GB" sz="3600" b="1" dirty="0">
                <a:latin typeface="Verdana Pro Cond Semibold" panose="020B0706030504040204" pitchFamily="34" charset="0"/>
              </a:rPr>
              <a:t>SST variability in a coupled simulation</a:t>
            </a:r>
            <a:endParaRPr lang="it-IT" sz="3600" b="1" dirty="0">
              <a:latin typeface="Verdana Pro Cond Semibold" panose="020B070603050404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EBC552-9694-1A6F-9C3E-5CBBF66AD002}"/>
              </a:ext>
            </a:extLst>
          </p:cNvPr>
          <p:cNvSpPr txBox="1"/>
          <p:nvPr/>
        </p:nvSpPr>
        <p:spPr>
          <a:xfrm>
            <a:off x="602901" y="3381801"/>
            <a:ext cx="549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/>
              <a:t>Presenter</a:t>
            </a:r>
            <a:r>
              <a:rPr lang="it-IT" dirty="0"/>
              <a:t>:                      </a:t>
            </a:r>
            <a:r>
              <a:rPr lang="it-IT" b="1" dirty="0"/>
              <a:t>Alessandro Storer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B2EA33F-4B44-55B2-5BC0-59CFD8A52EB3}"/>
              </a:ext>
            </a:extLst>
          </p:cNvPr>
          <p:cNvSpPr txBox="1"/>
          <p:nvPr/>
        </p:nvSpPr>
        <p:spPr>
          <a:xfrm>
            <a:off x="1059872" y="5129463"/>
            <a:ext cx="5036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dirty="0"/>
              <a:t>Meteo X </a:t>
            </a:r>
            <a:r>
              <a:rPr lang="it-IT" b="1" i="1" dirty="0" err="1"/>
              <a:t>Change</a:t>
            </a:r>
            <a:r>
              <a:rPr lang="it-IT" b="1" i="1" dirty="0"/>
              <a:t> conference, 10 – 11 April 2025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B08CAD4-B900-B33C-C409-371421DF57DD}"/>
              </a:ext>
            </a:extLst>
          </p:cNvPr>
          <p:cNvSpPr txBox="1"/>
          <p:nvPr/>
        </p:nvSpPr>
        <p:spPr>
          <a:xfrm>
            <a:off x="482320" y="3798281"/>
            <a:ext cx="6049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r>
              <a:rPr lang="it-IT" u="sng" dirty="0" err="1"/>
              <a:t>Supervision</a:t>
            </a:r>
            <a:r>
              <a:rPr lang="it-IT" dirty="0"/>
              <a:t>:                      </a:t>
            </a:r>
            <a:r>
              <a:rPr lang="it-IT" b="1" dirty="0"/>
              <a:t>prof. Claudia Pasquero</a:t>
            </a:r>
          </a:p>
          <a:p>
            <a:pPr algn="ctr"/>
            <a:r>
              <a:rPr lang="it-IT" dirty="0"/>
              <a:t>                                 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665D5C-17F7-12BB-AFF1-576B5B6B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7F27DD-1B47-A817-2C23-54EE4CF6CD2A}"/>
              </a:ext>
            </a:extLst>
          </p:cNvPr>
          <p:cNvSpPr txBox="1"/>
          <p:nvPr/>
        </p:nvSpPr>
        <p:spPr>
          <a:xfrm>
            <a:off x="4804781" y="18503"/>
            <a:ext cx="254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Conclusions</a:t>
            </a:r>
            <a:endParaRPr lang="en-GB" sz="3200" b="1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04781" y="4836658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833425" y="4836738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05606" y="5282078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873199" y="1221743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40449" y="4090619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05606" y="148335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409493" y="3843234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473966" y="5326186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10059487" y="1102822"/>
            <a:ext cx="529936" cy="1072079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23168" y="1936121"/>
            <a:ext cx="297276" cy="45305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9008720" y="3225793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665059" y="3950794"/>
            <a:ext cx="585521" cy="73327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876620" y="2268284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738123" y="2208791"/>
            <a:ext cx="344012" cy="30169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184948" y="3091482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85054" y="310904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36214" y="3884776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45514" y="253565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32620" y="2955015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08103" y="3449872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34960" y="3752467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37420" y="4359593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F24D9AE-886F-016A-7062-5961F16733E9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387168" y="2603216"/>
            <a:ext cx="33538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Moisture</a:t>
            </a:r>
            <a:r>
              <a:rPr lang="it-IT" dirty="0"/>
              <a:t> set by </a:t>
            </a:r>
          </a:p>
          <a:p>
            <a:pPr marL="285750" indent="-285750" algn="ctr">
              <a:buFontTx/>
              <a:buChar char="-"/>
            </a:pPr>
            <a:r>
              <a:rPr lang="it-IT" dirty="0"/>
              <a:t>SURFACE FLUXES</a:t>
            </a:r>
          </a:p>
          <a:p>
            <a:pPr marL="285750" indent="-285750" algn="ctr">
              <a:buFontTx/>
              <a:buChar char="-"/>
            </a:pPr>
            <a:r>
              <a:rPr lang="it-IT" dirty="0"/>
              <a:t>ENTRAINED DOWNWELLING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Feedback </a:t>
            </a:r>
            <a:r>
              <a:rPr lang="it-IT" dirty="0" err="1">
                <a:sym typeface="Wingdings" panose="05000000000000000000" pitchFamily="2" charset="2"/>
              </a:rPr>
              <a:t>enhancing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it-IT" dirty="0" err="1">
                <a:sym typeface="Wingdings" panose="05000000000000000000" pitchFamily="2" charset="2"/>
              </a:rPr>
              <a:t>surface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flux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exchange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988F79F-1F4C-6A5B-B910-F2A2983A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CAACAE-CFB4-0453-71CD-1A4A39CB71DC}"/>
              </a:ext>
            </a:extLst>
          </p:cNvPr>
          <p:cNvSpPr txBox="1"/>
          <p:nvPr/>
        </p:nvSpPr>
        <p:spPr>
          <a:xfrm>
            <a:off x="4804781" y="18503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References</a:t>
            </a:r>
            <a:endParaRPr lang="en-GB" sz="32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6A8ECC8-A31E-BB95-F45B-F567CD09EA43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1DAE73-D5D1-97D4-A10F-3810385825C9}"/>
              </a:ext>
            </a:extLst>
          </p:cNvPr>
          <p:cNvSpPr txBox="1"/>
          <p:nvPr/>
        </p:nvSpPr>
        <p:spPr>
          <a:xfrm>
            <a:off x="60645" y="803255"/>
            <a:ext cx="1193338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Acquistapace, C., Meroni, A. N., </a:t>
            </a:r>
            <a:r>
              <a:rPr lang="en-GB" sz="1600" i="1" dirty="0" err="1"/>
              <a:t>Labbri</a:t>
            </a:r>
            <a:r>
              <a:rPr lang="en-GB" sz="1600" i="1" dirty="0"/>
              <a:t>, G., Lange, D., Späth, F., Abbas, S., and Bellenger, H. (2022): </a:t>
            </a:r>
            <a:r>
              <a:rPr lang="en-GB" sz="1600" i="1" u="sng" dirty="0"/>
              <a:t>Fast atmospheric response to a cold oceanic mesoscale patch in the north-western tropical Atlantic</a:t>
            </a:r>
            <a:r>
              <a:rPr lang="en-GB" sz="1600" i="1" dirty="0"/>
              <a:t>, Journal of Geophysical Research: Atmospheres, 127, e2022JD036 799, </a:t>
            </a:r>
            <a:r>
              <a:rPr lang="en-GB" sz="1600" i="1" dirty="0">
                <a:hlinkClick r:id="rId2"/>
              </a:rPr>
              <a:t> https://doi.org/10.1029/2022JD036799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Bony, S. and Dufresne, J.-L. (2005): </a:t>
            </a:r>
            <a:r>
              <a:rPr lang="en-GB" sz="1600" i="1" u="sng" dirty="0"/>
              <a:t>Marine boundary layer clouds at the heart of tropical cloud feedback uncertainties in climate models</a:t>
            </a:r>
            <a:r>
              <a:rPr lang="en-GB" sz="1600" i="1" dirty="0"/>
              <a:t>, Geophysical Research Letters, 32, </a:t>
            </a:r>
            <a:r>
              <a:rPr lang="en-GB" sz="1600" i="1" dirty="0">
                <a:hlinkClick r:id="rId3"/>
              </a:rPr>
              <a:t> https://doi.org/10.1029/2005GL023851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Borgnino, M., Desbiolles, F, Meroni, A., and </a:t>
            </a:r>
            <a:r>
              <a:rPr lang="en-GB" sz="1600" i="1" dirty="0" err="1"/>
              <a:t>Pasquero</a:t>
            </a:r>
            <a:r>
              <a:rPr lang="en-GB" sz="1600" i="1" dirty="0"/>
              <a:t>, C. (2025) : </a:t>
            </a:r>
            <a:r>
              <a:rPr lang="en-GB" sz="1600" i="1" u="sng" dirty="0"/>
              <a:t>Lower Tropospheric Response to Local Sea Surface Temperature Anomalies: A Numerical Study in the EUREC4A Region</a:t>
            </a:r>
            <a:r>
              <a:rPr lang="en-GB" sz="1600" i="1" dirty="0"/>
              <a:t>, Geophysical Research Letters, 52, e2024GL112 294 </a:t>
            </a:r>
            <a:r>
              <a:rPr lang="en-GB" sz="1600" dirty="0">
                <a:hlinkClick r:id="rId4"/>
              </a:rPr>
              <a:t>https://doi.org/10.1029/2024GL112294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i="1" dirty="0" err="1"/>
              <a:t>Conejero</a:t>
            </a:r>
            <a:r>
              <a:rPr lang="en-GB" sz="1600" i="1" dirty="0"/>
              <a:t>, C., Renault, L., Desbiolles, F., McWilliams, J. C., and Giordani, H. (2024): </a:t>
            </a:r>
            <a:r>
              <a:rPr lang="en-GB" sz="1600" i="1" u="sng" dirty="0"/>
              <a:t>Near-Surface Atmospheric Response to Meso- and Sub-mesoscale Current and Thermal Feedbacks, Journal of Physical Oceanography</a:t>
            </a:r>
            <a:r>
              <a:rPr lang="en-GB" sz="1600" i="1" dirty="0"/>
              <a:t>, 54, 823–848, </a:t>
            </a:r>
            <a:r>
              <a:rPr lang="en-GB" sz="1600" i="1" dirty="0">
                <a:hlinkClick r:id="rId5"/>
              </a:rPr>
              <a:t>https://doi.org/10.1175/2024</a:t>
            </a:r>
            <a:r>
              <a:rPr lang="en-GB" sz="1600" i="1" dirty="0"/>
              <a:t>.</a:t>
            </a:r>
          </a:p>
          <a:p>
            <a:endParaRPr lang="en-GB" sz="1600" i="1" dirty="0"/>
          </a:p>
          <a:p>
            <a:r>
              <a:rPr lang="en-GB" sz="1600" i="1" dirty="0"/>
              <a:t>Gentemann, C. L., Clayson, C. A., Brown, S., Lee, T., Parfitt, R., Farrar, J. T., Bourassa, M., </a:t>
            </a:r>
            <a:r>
              <a:rPr lang="en-GB" sz="1600" i="1" dirty="0" err="1"/>
              <a:t>Minnett</a:t>
            </a:r>
            <a:r>
              <a:rPr lang="en-GB" sz="1600" i="1" dirty="0"/>
              <a:t>, P. J., Seo, H., Gille, S. T. et al. (2020), </a:t>
            </a:r>
            <a:r>
              <a:rPr lang="en-GB" sz="1600" i="1" u="sng" dirty="0" err="1"/>
              <a:t>Fluxsat</a:t>
            </a:r>
            <a:r>
              <a:rPr lang="en-GB" sz="1600" i="1" u="sng" dirty="0"/>
              <a:t>: measuring the ocean–atmosphere turbulent exchange of heat and moisture from space,</a:t>
            </a:r>
            <a:r>
              <a:rPr lang="en-GB" sz="1600" i="1" dirty="0"/>
              <a:t> Remote Sensing 12(11), 1796, </a:t>
            </a:r>
            <a:r>
              <a:rPr lang="en-GB" sz="1600" i="1" dirty="0">
                <a:hlinkClick r:id="rId6"/>
              </a:rPr>
              <a:t>https://doi.org/10.3390/rs12111796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Naumann, A. K., Stevens, B. and </a:t>
            </a:r>
            <a:r>
              <a:rPr lang="en-GB" sz="1600" i="1" dirty="0" err="1"/>
              <a:t>Hohenegger</a:t>
            </a:r>
            <a:r>
              <a:rPr lang="en-GB" sz="1600" i="1" dirty="0"/>
              <a:t>, C. (2019), </a:t>
            </a:r>
            <a:r>
              <a:rPr lang="en-GB" sz="1600" i="1" u="sng" dirty="0"/>
              <a:t>A moist conceptual model for the boundary layer structure</a:t>
            </a:r>
          </a:p>
          <a:p>
            <a:r>
              <a:rPr lang="en-GB" sz="1600" i="1" u="sng" dirty="0"/>
              <a:t>and radiatively driven shallow circulations in the trades </a:t>
            </a:r>
            <a:r>
              <a:rPr lang="en-GB" sz="1600" i="1" dirty="0"/>
              <a:t>, Journal of the Atmospheric Sciences 76(5), 1289–1306, </a:t>
            </a:r>
          </a:p>
          <a:p>
            <a:endParaRPr lang="en-GB" sz="1600" i="1" dirty="0"/>
          </a:p>
          <a:p>
            <a:r>
              <a:rPr lang="en-GB" sz="1600" i="1" dirty="0"/>
              <a:t>Seo, H., O’Neill, L. W., Bourassa, M. A., Czaja, A., </a:t>
            </a:r>
            <a:r>
              <a:rPr lang="en-GB" sz="1600" i="1" dirty="0" err="1"/>
              <a:t>Drushka</a:t>
            </a:r>
            <a:r>
              <a:rPr lang="en-GB" sz="1600" i="1" dirty="0"/>
              <a:t>, K., Edson, J. B., Fox-Kemper, B., Frenger, I., Gille, S. T., Kirtman, B. P.,</a:t>
            </a:r>
          </a:p>
          <a:p>
            <a:r>
              <a:rPr lang="en-GB" sz="1600" i="1" dirty="0" err="1"/>
              <a:t>Minobe</a:t>
            </a:r>
            <a:r>
              <a:rPr lang="en-GB" sz="1600" i="1" dirty="0"/>
              <a:t>, S., Pendergrass, A. G., Renault, L., Roberts, M. J., Schneider, N., Small, R. J., </a:t>
            </a:r>
            <a:r>
              <a:rPr lang="en-GB" sz="1600" i="1" dirty="0" err="1"/>
              <a:t>Stoffelen</a:t>
            </a:r>
            <a:r>
              <a:rPr lang="en-GB" sz="1600" i="1" dirty="0"/>
              <a:t>, A., and Wang, Q. (2023): </a:t>
            </a:r>
            <a:r>
              <a:rPr lang="en-GB" sz="1600" i="1" u="sng" dirty="0"/>
              <a:t>Ocean Mesoscale and Frontal-Scale Ocean-Atmosphere Interactions and Influence on Large-Scale Climate: A Review</a:t>
            </a:r>
            <a:r>
              <a:rPr lang="en-GB" sz="1600" i="1" dirty="0"/>
              <a:t>, Journal of Climate, 36, 1981–2013, </a:t>
            </a:r>
            <a:r>
              <a:rPr lang="en-GB" sz="1600" i="1" dirty="0">
                <a:hlinkClick r:id="rId7"/>
              </a:rPr>
              <a:t>https://doi.org/10.1175/JCLI-D-21-0982.1</a:t>
            </a:r>
            <a:r>
              <a:rPr lang="en-GB" sz="1600" i="1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3527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2E9CC60-02F0-1A4F-6E8A-4C852DF6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09" y="1082384"/>
            <a:ext cx="8703750" cy="5204118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77F47FC-47EE-6745-7112-22149470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C20139-6E02-6A3E-E98A-38AF2AC3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57BBB6-956B-C758-0426-5B961FA3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93BD92-6264-6025-4AA5-3B2C59879124}"/>
              </a:ext>
            </a:extLst>
          </p:cNvPr>
          <p:cNvSpPr txBox="1"/>
          <p:nvPr/>
        </p:nvSpPr>
        <p:spPr>
          <a:xfrm>
            <a:off x="3384825" y="106095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Full Bulk model </a:t>
            </a:r>
            <a:r>
              <a:rPr lang="it-IT" sz="2400" b="1" dirty="0" err="1"/>
              <a:t>analysis</a:t>
            </a:r>
            <a:endParaRPr lang="en-GB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6664587-40FE-06CD-9924-F8631EFD7C87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D0A484-BFF3-76A4-1480-9E2BC55F70C5}"/>
              </a:ext>
            </a:extLst>
          </p:cNvPr>
          <p:cNvSpPr txBox="1"/>
          <p:nvPr/>
        </p:nvSpPr>
        <p:spPr>
          <a:xfrm>
            <a:off x="3446795" y="848709"/>
            <a:ext cx="558165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Equilibrium </a:t>
            </a:r>
            <a:r>
              <a:rPr lang="it-IT" b="1" dirty="0" err="1"/>
              <a:t>variables</a:t>
            </a:r>
            <a:r>
              <a:rPr lang="it-IT" b="1" dirty="0"/>
              <a:t> </a:t>
            </a:r>
            <a:r>
              <a:rPr lang="it-IT" b="1" dirty="0" err="1"/>
              <a:t>against</a:t>
            </a:r>
            <a:r>
              <a:rPr lang="it-IT" b="1" dirty="0"/>
              <a:t> SST</a:t>
            </a: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337892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91" y="1930393"/>
            <a:ext cx="6326908" cy="40039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08C69E-7D93-A204-2AE0-1F878B49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FC9798-C5BD-71D3-D81E-31E3966F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02FA93-ED1A-415B-E794-376CA14D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03"/>
            <a:ext cx="6155729" cy="38052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853060-0C88-5F6D-2DF5-C92D8DE0DF3A}"/>
              </a:ext>
            </a:extLst>
          </p:cNvPr>
          <p:cNvSpPr txBox="1"/>
          <p:nvPr/>
        </p:nvSpPr>
        <p:spPr>
          <a:xfrm>
            <a:off x="3264952" y="21108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What’s</a:t>
            </a:r>
            <a:r>
              <a:rPr lang="it-IT" sz="2400" b="1" dirty="0"/>
              <a:t> </a:t>
            </a:r>
            <a:r>
              <a:rPr lang="it-IT" sz="2400" b="1" dirty="0" err="1"/>
              <a:t>driving</a:t>
            </a:r>
            <a:r>
              <a:rPr lang="it-IT" sz="2400" b="1" dirty="0"/>
              <a:t> </a:t>
            </a:r>
            <a:r>
              <a:rPr lang="it-IT" sz="2400" b="1" dirty="0" err="1"/>
              <a:t>heat</a:t>
            </a:r>
            <a:r>
              <a:rPr lang="it-IT" sz="2400" b="1" dirty="0"/>
              <a:t> </a:t>
            </a:r>
            <a:r>
              <a:rPr lang="it-IT" sz="2400" b="1" dirty="0" err="1"/>
              <a:t>fluxes</a:t>
            </a:r>
            <a:r>
              <a:rPr lang="it-IT" sz="2400" b="1" dirty="0"/>
              <a:t>?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15E1DB0-5D89-7DE7-8B60-92D10F8FDCBC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05" y="818964"/>
            <a:ext cx="4551372" cy="10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C6D5-EF32-5D50-2A31-595AA9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9ECCFC-879D-8229-1A7E-F4AE8598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1184826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9C1B3B-F270-049A-DABF-EA129CF7D72A}"/>
              </a:ext>
            </a:extLst>
          </p:cNvPr>
          <p:cNvSpPr txBox="1"/>
          <p:nvPr/>
        </p:nvSpPr>
        <p:spPr>
          <a:xfrm>
            <a:off x="2418336" y="140475"/>
            <a:ext cx="720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 (QCLOUD)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938D-19C2-42D0-C07E-F128D4934355}"/>
              </a:ext>
            </a:extLst>
          </p:cNvPr>
          <p:cNvSpPr txBox="1"/>
          <p:nvPr/>
        </p:nvSpPr>
        <p:spPr>
          <a:xfrm>
            <a:off x="1988470" y="5609828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E76068-0550-CEBB-3918-6519AA20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1239928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9F95FC9-1D45-8795-E182-BEF9B8893F94}"/>
              </a:ext>
            </a:extLst>
          </p:cNvPr>
          <p:cNvCxnSpPr/>
          <p:nvPr/>
        </p:nvCxnSpPr>
        <p:spPr>
          <a:xfrm>
            <a:off x="1079770" y="4173167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47DFEEA-1302-EAC7-DD3E-55A121481331}"/>
              </a:ext>
            </a:extLst>
          </p:cNvPr>
          <p:cNvCxnSpPr>
            <a:cxnSpLocks/>
          </p:cNvCxnSpPr>
          <p:nvPr/>
        </p:nvCxnSpPr>
        <p:spPr>
          <a:xfrm flipV="1">
            <a:off x="4893013" y="1614793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6A63B86-BABC-EA2C-B893-341F2860B82C}"/>
              </a:ext>
            </a:extLst>
          </p:cNvPr>
          <p:cNvCxnSpPr>
            <a:cxnSpLocks/>
          </p:cNvCxnSpPr>
          <p:nvPr/>
        </p:nvCxnSpPr>
        <p:spPr>
          <a:xfrm>
            <a:off x="4893013" y="5055368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49541-67E6-ABF6-6C5C-9129E29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07AEC81-9FC7-8A74-7B31-BEEA1366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B44265-69EA-B3C0-7BB4-F5EC4B8C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BCFA6EF-830F-5BE6-E78C-F1D592969A86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EFFB9D-DBD6-3227-EF19-E85A67BFEFED}"/>
              </a:ext>
            </a:extLst>
          </p:cNvPr>
          <p:cNvSpPr txBox="1"/>
          <p:nvPr/>
        </p:nvSpPr>
        <p:spPr>
          <a:xfrm>
            <a:off x="7085340" y="1097002"/>
            <a:ext cx="33301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QCLOUD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6860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9662-42FC-570C-7870-20D5F30E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88025E6-0908-B7F6-6F2C-4E915B56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5" y="1584105"/>
            <a:ext cx="5861362" cy="29878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D747D2-F395-5D3C-6237-2057113AA13C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D9AAF7-38E6-24F9-A559-3C9A47A614C5}"/>
              </a:ext>
            </a:extLst>
          </p:cNvPr>
          <p:cNvSpPr txBox="1"/>
          <p:nvPr/>
        </p:nvSpPr>
        <p:spPr>
          <a:xfrm>
            <a:off x="1386021" y="5021181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81BA02-007D-9E7E-A765-E7F097114316}"/>
              </a:ext>
            </a:extLst>
          </p:cNvPr>
          <p:cNvSpPr txBox="1"/>
          <p:nvPr/>
        </p:nvSpPr>
        <p:spPr>
          <a:xfrm>
            <a:off x="7109927" y="5021181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1F74D1-1B0C-D51F-7469-2A84C8A2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12" y="1562133"/>
            <a:ext cx="5857638" cy="3120173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9F1A71D-0E02-5C9B-7516-128A4876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C40EAC-0A35-08D5-2B42-0A3969BF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8A55A2-4CD6-30CA-725C-158F535CC16E}"/>
              </a:ext>
            </a:extLst>
          </p:cNvPr>
          <p:cNvSpPr txBox="1"/>
          <p:nvPr/>
        </p:nvSpPr>
        <p:spPr>
          <a:xfrm>
            <a:off x="3468773" y="1695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Introducing</a:t>
            </a:r>
            <a:r>
              <a:rPr lang="it-IT" sz="2400" b="1" dirty="0"/>
              <a:t> the </a:t>
            </a:r>
            <a:r>
              <a:rPr lang="it-IT" sz="2400" b="1" dirty="0" err="1"/>
              <a:t>local</a:t>
            </a:r>
            <a:r>
              <a:rPr lang="it-IT" sz="2400" b="1" dirty="0"/>
              <a:t> scale </a:t>
            </a:r>
            <a:r>
              <a:rPr lang="it-IT" sz="2400" b="1" dirty="0" err="1"/>
              <a:t>effects</a:t>
            </a:r>
            <a:endParaRPr lang="it-IT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73A90AB-5558-A582-79E7-0C3031025E9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F35235E-8CC8-4793-4893-C0312642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CCAB-4DFD-0BFF-7BE8-29B7EBEE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BE6259-AF47-4C30-98CC-5FC47A53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839B75-4FF9-B77A-1369-23223C9C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AD4A8C-C71C-4286-2114-24F9B33C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335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67D17-A92D-822A-F282-1554EEB7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A2C73A-20C8-D518-D356-4C427890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FDB810-3464-43E9-5E9C-49883B85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252357" y="142786"/>
            <a:ext cx="601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The Sub - / Mesoscale – an </a:t>
            </a:r>
            <a:r>
              <a:rPr lang="it-IT" sz="2400" b="1" dirty="0" err="1"/>
              <a:t>introduction</a:t>
            </a:r>
            <a:endParaRPr lang="it-IT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7077278" y="810564"/>
            <a:ext cx="44011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et al. 2023, </a:t>
            </a:r>
            <a:r>
              <a:rPr lang="it-IT" sz="1600" i="1" dirty="0" err="1"/>
              <a:t>Seo</a:t>
            </a:r>
            <a:r>
              <a:rPr lang="it-IT" sz="1600" i="1" dirty="0"/>
              <a:t> et al. 2023, </a:t>
            </a:r>
          </a:p>
          <a:p>
            <a:pPr algn="ctr"/>
            <a:r>
              <a:rPr lang="it-IT" sz="1600" i="1" dirty="0"/>
              <a:t>Bishop et al.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7220467" y="2106650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942195" y="3749460"/>
            <a:ext cx="4671344" cy="2554545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NUMERICAL  DATASETS</a:t>
            </a:r>
          </a:p>
          <a:p>
            <a:pPr algn="ctr"/>
            <a:r>
              <a:rPr lang="it-IT" sz="2000" dirty="0"/>
              <a:t>- </a:t>
            </a:r>
            <a:r>
              <a:rPr lang="it-IT" sz="2000" dirty="0" err="1"/>
              <a:t>Conceptual</a:t>
            </a:r>
            <a:r>
              <a:rPr lang="it-IT" sz="2000" dirty="0"/>
              <a:t> bulk model for PBL</a:t>
            </a:r>
            <a:endParaRPr lang="it-IT" dirty="0"/>
          </a:p>
          <a:p>
            <a:pPr algn="ctr"/>
            <a:endParaRPr lang="it-IT" sz="2000" dirty="0"/>
          </a:p>
          <a:p>
            <a:pPr algn="ctr"/>
            <a:r>
              <a:rPr lang="it-IT" sz="2000" b="1" dirty="0"/>
              <a:t>High-</a:t>
            </a:r>
            <a:r>
              <a:rPr lang="it-IT" sz="2000" b="1" dirty="0" err="1"/>
              <a:t>resolution</a:t>
            </a:r>
            <a:r>
              <a:rPr lang="it-IT" sz="2000" b="1" dirty="0"/>
              <a:t> </a:t>
            </a:r>
            <a:r>
              <a:rPr lang="it-IT" sz="2000" b="1" dirty="0" err="1"/>
              <a:t>coupled</a:t>
            </a:r>
            <a:r>
              <a:rPr lang="it-IT" sz="2000" b="1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WRF           2km </a:t>
            </a:r>
            <a:r>
              <a:rPr lang="it-IT" sz="2000" dirty="0" err="1"/>
              <a:t>atmosphere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CROCO    1km </a:t>
            </a:r>
            <a:r>
              <a:rPr lang="it-IT" sz="2000" dirty="0" err="1"/>
              <a:t>ocean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averages</a:t>
            </a:r>
            <a:r>
              <a:rPr lang="it-IT" sz="2000" dirty="0"/>
              <a:t> in </a:t>
            </a:r>
            <a:r>
              <a:rPr lang="it-IT" sz="2000" dirty="0" err="1"/>
              <a:t>February</a:t>
            </a:r>
            <a:r>
              <a:rPr lang="it-IT" sz="2000" dirty="0"/>
              <a:t> 2020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EUREC4A </a:t>
            </a:r>
            <a:r>
              <a:rPr lang="it-IT" sz="2000" dirty="0" err="1"/>
              <a:t>region</a:t>
            </a:r>
            <a:r>
              <a:rPr lang="it-IT" sz="2000" dirty="0"/>
              <a:t>  </a:t>
            </a:r>
            <a:r>
              <a:rPr lang="it-IT" sz="1400" i="1" dirty="0"/>
              <a:t>Stevens et al. 2021</a:t>
            </a:r>
            <a:endParaRPr lang="en-GB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77C826-3DF7-031C-1ABE-0F818A3A6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378" y="961275"/>
            <a:ext cx="5143313" cy="4311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795F8-FD6D-AE00-E7FE-EBDD06504E84}"/>
              </a:ext>
            </a:extLst>
          </p:cNvPr>
          <p:cNvSpPr txBox="1"/>
          <p:nvPr/>
        </p:nvSpPr>
        <p:spPr>
          <a:xfrm>
            <a:off x="5732399" y="4405684"/>
            <a:ext cx="4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EQ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6EE0D9-8D86-4A47-1B11-2DF0B50465C1}"/>
              </a:ext>
            </a:extLst>
          </p:cNvPr>
          <p:cNvSpPr txBox="1"/>
          <p:nvPr/>
        </p:nvSpPr>
        <p:spPr>
          <a:xfrm>
            <a:off x="5713620" y="25221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68940F-2346-2435-6148-DFB69ED3998D}"/>
              </a:ext>
            </a:extLst>
          </p:cNvPr>
          <p:cNvSpPr txBox="1"/>
          <p:nvPr/>
        </p:nvSpPr>
        <p:spPr>
          <a:xfrm>
            <a:off x="3012868" y="534579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2C32FF-772A-1C18-8E64-4C179424547E}"/>
              </a:ext>
            </a:extLst>
          </p:cNvPr>
          <p:cNvSpPr txBox="1"/>
          <p:nvPr/>
        </p:nvSpPr>
        <p:spPr>
          <a:xfrm>
            <a:off x="1158651" y="52730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60W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494D12E-CFDA-473A-4378-8443EEDD1FCF}"/>
              </a:ext>
            </a:extLst>
          </p:cNvPr>
          <p:cNvSpPr txBox="1"/>
          <p:nvPr/>
        </p:nvSpPr>
        <p:spPr>
          <a:xfrm>
            <a:off x="4773476" y="526056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40W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A5F80E3-F6C1-9DA3-245C-553F22376FD5}"/>
              </a:ext>
            </a:extLst>
          </p:cNvPr>
          <p:cNvSpPr/>
          <p:nvPr/>
        </p:nvSpPr>
        <p:spPr>
          <a:xfrm>
            <a:off x="988828" y="1637414"/>
            <a:ext cx="2126512" cy="2169042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6BCC76-DF57-BACD-16FC-3A473013A997}"/>
              </a:ext>
            </a:extLst>
          </p:cNvPr>
          <p:cNvSpPr txBox="1"/>
          <p:nvPr/>
        </p:nvSpPr>
        <p:spPr>
          <a:xfrm>
            <a:off x="1767064" y="5717260"/>
            <a:ext cx="280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Sea </a:t>
            </a:r>
            <a:r>
              <a:rPr lang="it-IT" sz="1400" dirty="0" err="1"/>
              <a:t>sfc</a:t>
            </a:r>
            <a:r>
              <a:rPr lang="it-IT" sz="1400" dirty="0"/>
              <a:t> </a:t>
            </a:r>
            <a:r>
              <a:rPr lang="it-IT" sz="1400" dirty="0" err="1"/>
              <a:t>currents</a:t>
            </a:r>
            <a:r>
              <a:rPr lang="it-IT" sz="1400" dirty="0"/>
              <a:t> on 6 </a:t>
            </a:r>
            <a:r>
              <a:rPr lang="it-IT" sz="1400" dirty="0" err="1"/>
              <a:t>th</a:t>
            </a:r>
            <a:r>
              <a:rPr lang="it-IT" sz="1400" dirty="0"/>
              <a:t> April 2025</a:t>
            </a:r>
          </a:p>
          <a:p>
            <a:pPr algn="ctr"/>
            <a:r>
              <a:rPr lang="it-IT" sz="1400" dirty="0"/>
              <a:t> </a:t>
            </a:r>
            <a:r>
              <a:rPr lang="it-IT" sz="1400" dirty="0" err="1">
                <a:hlinkClick r:id="rId6"/>
              </a:rPr>
              <a:t>earth.null.school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512A712-0CA3-62CB-A3C1-540B6D1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D07543A-57FC-36B5-C506-67307E90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EC3465A-8F34-D1E1-2C31-580EA30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65CDA7C-E7FC-3E0A-C8B5-7EAB3B10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20CBA0-69AA-10E1-1543-BAAC7E3B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8CF91B4-99D2-D117-531B-74B31324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F530239-B658-E727-7D33-D269C3E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AAAEAD0-FD0D-8C8A-7C17-1375E3EF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55ED4E3-ABDF-B7CF-1485-AAB72979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91C06F-39A2-A9FA-EDEF-698CAF1E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A817B0-33AD-AB2E-8F85-E75DB84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5" y="1898429"/>
            <a:ext cx="3710235" cy="3130054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A95C5C-67D0-36FD-3F96-EA5CEFE42436}"/>
              </a:ext>
            </a:extLst>
          </p:cNvPr>
          <p:cNvSpPr txBox="1"/>
          <p:nvPr/>
        </p:nvSpPr>
        <p:spPr>
          <a:xfrm>
            <a:off x="8356600" y="5251149"/>
            <a:ext cx="3542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Temperature follows SST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A42ED3-8F64-33F1-4FF6-B8328127F74C}"/>
              </a:ext>
            </a:extLst>
          </p:cNvPr>
          <p:cNvSpPr txBox="1"/>
          <p:nvPr/>
        </p:nvSpPr>
        <p:spPr>
          <a:xfrm>
            <a:off x="3427949" y="527109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Moisture decreases!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346119" y="5079543"/>
            <a:ext cx="37915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/>
              <a:t>Stevens et al. 2002</a:t>
            </a:r>
          </a:p>
          <a:p>
            <a:r>
              <a:rPr lang="it-IT" sz="1600" i="1" dirty="0" err="1"/>
              <a:t>Neggers</a:t>
            </a:r>
            <a:r>
              <a:rPr lang="it-IT" sz="1600" i="1" dirty="0"/>
              <a:t> et al. 2006</a:t>
            </a:r>
          </a:p>
          <a:p>
            <a:r>
              <a:rPr lang="it-IT" sz="1600" i="1" dirty="0"/>
              <a:t>Naumann et al. 2019</a:t>
            </a:r>
          </a:p>
          <a:p>
            <a:endParaRPr lang="en-GB" sz="1600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4755" y="176024"/>
              <a:ext cx="360" cy="36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7115" y="158384"/>
                <a:ext cx="36000" cy="36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DE542C3-7632-16D0-5C3D-ECAE7387C631}"/>
              </a:ext>
            </a:extLst>
          </p:cNvPr>
          <p:cNvSpPr txBox="1"/>
          <p:nvPr/>
        </p:nvSpPr>
        <p:spPr>
          <a:xfrm>
            <a:off x="6179339" y="5649932"/>
            <a:ext cx="73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/>
              <a:t>!?</a:t>
            </a:r>
            <a:endParaRPr lang="it-IT" sz="44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E03E2A1-137B-71A1-A3CB-F0F504E51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2612" y="1134678"/>
            <a:ext cx="6981613" cy="412644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2A9B529-A4AF-1BC6-3324-A380B214A3EA}"/>
              </a:ext>
            </a:extLst>
          </p:cNvPr>
          <p:cNvSpPr txBox="1"/>
          <p:nvPr/>
        </p:nvSpPr>
        <p:spPr>
          <a:xfrm>
            <a:off x="1665724" y="109302"/>
            <a:ext cx="8723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From lower complexity… Conceptual Bulk model</a:t>
            </a:r>
          </a:p>
          <a:p>
            <a:pPr algn="ctr"/>
            <a:endParaRPr lang="en-GB" sz="2800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0D998FC-4CD4-0D55-770B-A9C59F07CD16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3C0815E1-E60B-E2C4-CD65-17E08644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A8DEE28-CC18-E12E-3940-6D4432E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F53F4B7-9C0E-8218-B9D9-880C89E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89BC74-86C7-F884-1FD8-8C183568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B49A64-2BBC-D81A-4ABD-C09EF00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ADAA784-A9C5-13EC-A91F-63BF3791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EC1AD9-66C7-1EDD-DEF2-9B27B0F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A5AA08-6AF4-B06F-E6E6-39B50138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9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CEAB94-80C8-40D2-29A0-19F62B0F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6F5BD23-E9C5-FA02-715F-FC5639E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8" y="867013"/>
            <a:ext cx="11298227" cy="5210902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A90BC20-E8DA-685C-5642-D0B36E00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1B4D49-961A-6F91-F109-C07CD81C1564}"/>
              </a:ext>
            </a:extLst>
          </p:cNvPr>
          <p:cNvSpPr txBox="1"/>
          <p:nvPr/>
        </p:nvSpPr>
        <p:spPr>
          <a:xfrm>
            <a:off x="1665724" y="140475"/>
            <a:ext cx="87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… to </a:t>
            </a:r>
            <a:r>
              <a:rPr lang="it-IT" sz="2400" b="1" dirty="0" err="1"/>
              <a:t>higher</a:t>
            </a:r>
            <a:r>
              <a:rPr lang="it-IT" sz="2400" b="1" dirty="0"/>
              <a:t> </a:t>
            </a:r>
            <a:r>
              <a:rPr lang="it-IT" sz="2400" b="1" dirty="0" err="1"/>
              <a:t>complexity</a:t>
            </a:r>
            <a:r>
              <a:rPr lang="it-IT" sz="2400" b="1" dirty="0"/>
              <a:t> – The </a:t>
            </a:r>
            <a:r>
              <a:rPr lang="it-IT" sz="2400" b="1" dirty="0" err="1"/>
              <a:t>coupled</a:t>
            </a:r>
            <a:r>
              <a:rPr lang="it-IT" sz="2400" b="1" dirty="0"/>
              <a:t> </a:t>
            </a:r>
            <a:r>
              <a:rPr lang="it-IT" sz="2400" b="1" dirty="0" err="1"/>
              <a:t>simulation</a:t>
            </a:r>
            <a:endParaRPr lang="it-IT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C6C8783-D91B-3D5A-C915-57C377E2916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2D46FC-5EDA-ECBE-3360-97BFD1F43C2E}"/>
              </a:ext>
            </a:extLst>
          </p:cNvPr>
          <p:cNvSpPr txBox="1"/>
          <p:nvPr/>
        </p:nvSpPr>
        <p:spPr>
          <a:xfrm>
            <a:off x="3586295" y="879832"/>
            <a:ext cx="52655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/>
              <a:t>High-pass </a:t>
            </a:r>
            <a:r>
              <a:rPr lang="it-IT" b="1" dirty="0" err="1"/>
              <a:t>filtered</a:t>
            </a:r>
            <a:r>
              <a:rPr lang="it-IT" b="1" dirty="0"/>
              <a:t> fields (200 km) – 11th Feb. 2020</a:t>
            </a:r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D987C25-02D2-81CB-88F5-AEDE1426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9D2EE50-16C5-3F15-44E9-40315086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83088E-AF99-61CB-38E8-0F4CFA33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96031-9C4A-8331-EA88-D53CDE5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2C7A7F-4426-1180-63ED-66A775B4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E521BE-0113-CC85-AB39-B7384C1B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590F22-BFF5-4AC8-4F0E-5E46FD4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93CB68-4D72-C3F6-068B-B16E1D59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1647C4D-63D9-B0C0-E5C9-9D1541EA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8C89ABD-05A1-2325-B8D9-0C2A2A9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AFDFA7-B500-4235-7693-DA9D9A07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endParaRPr lang="it-IT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endParaRPr lang="it-IT" sz="2400" dirty="0"/>
              </a:p>
              <a:p>
                <a:pPr algn="ctr"/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Clausius-Clapeyron</a:t>
                </a:r>
                <a:r>
                  <a:rPr lang="it-IT" dirty="0"/>
                  <a:t> (CC)</a:t>
                </a:r>
              </a:p>
              <a:p>
                <a:endParaRPr lang="it-IT" sz="2400" b="0" dirty="0"/>
              </a:p>
              <a:p>
                <a:endParaRPr lang="it-IT" sz="2400" dirty="0"/>
              </a:p>
              <a:p>
                <a:endParaRPr lang="it-IT" sz="2400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809261" y="4852329"/>
            <a:ext cx="2176670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84343" y="4852328"/>
            <a:ext cx="2176670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800450" y="5424714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170871" y="5424714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46273" y="2431915"/>
            <a:ext cx="5157719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629607" y="1864306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MABL</a:t>
            </a:r>
            <a:endParaRPr lang="en-GB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50251" y="3974458"/>
            <a:ext cx="370194" cy="81445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95061" y="4152926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636386" y="4189142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771910" y="3974458"/>
            <a:ext cx="353321" cy="77192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8297472-FD98-1F58-84D8-E695F7B96BB7}"/>
              </a:ext>
            </a:extLst>
          </p:cNvPr>
          <p:cNvSpPr txBox="1"/>
          <p:nvPr/>
        </p:nvSpPr>
        <p:spPr>
          <a:xfrm>
            <a:off x="1665724" y="109302"/>
            <a:ext cx="8723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Sensitivity</a:t>
            </a:r>
            <a:r>
              <a:rPr lang="it-IT" sz="2800" b="1" dirty="0"/>
              <a:t> of </a:t>
            </a:r>
            <a:r>
              <a:rPr lang="it-IT" sz="2800" b="1" dirty="0" err="1"/>
              <a:t>surface</a:t>
            </a:r>
            <a:r>
              <a:rPr lang="it-IT" sz="2800" b="1" dirty="0"/>
              <a:t> </a:t>
            </a:r>
            <a:r>
              <a:rPr lang="it-IT" sz="2800" b="1" dirty="0" err="1"/>
              <a:t>fluxes</a:t>
            </a:r>
            <a:r>
              <a:rPr lang="it-IT" sz="2800" b="1" dirty="0"/>
              <a:t> to SST</a:t>
            </a:r>
            <a:endParaRPr lang="it-IT" sz="2000" b="1" dirty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F2A2816-4552-04CE-7F12-7C2F65117955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C467C5-E559-3FA8-BF72-96196C69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759C20A-8E84-BD3E-CD4D-19484F9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944AFBC-47F2-CD29-58D2-202FC37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D76AD0F-FE86-C3FC-2D4D-A04D2F7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6CAC79F-35B3-E3C4-A73C-5E5F1576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D64D9AD-754F-B65F-3E7A-E39EB7CA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778EBF-08BB-4FA1-D844-B7B67658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49A35C2-B8D1-7C4E-24FC-5CBF18E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2A8DE3B-245A-D585-B611-28FC9966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0F159C-9783-34F5-AB00-7A009D08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067A26D0-8048-8DCE-71EA-B877CE39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5" y="1043250"/>
            <a:ext cx="6045048" cy="47446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AA182-3103-E4D4-7243-1F064F49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93" y="1040270"/>
            <a:ext cx="5514200" cy="47874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ED48A8-7AF1-81EB-EC29-2038180267BF}"/>
              </a:ext>
            </a:extLst>
          </p:cNvPr>
          <p:cNvSpPr txBox="1"/>
          <p:nvPr/>
        </p:nvSpPr>
        <p:spPr>
          <a:xfrm>
            <a:off x="3090021" y="109919"/>
            <a:ext cx="6052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Sensible</a:t>
            </a:r>
            <a:r>
              <a:rPr lang="it-IT" sz="2400" b="1" dirty="0"/>
              <a:t> </a:t>
            </a:r>
            <a:r>
              <a:rPr lang="it-IT" sz="2400" b="1" dirty="0" err="1"/>
              <a:t>heat</a:t>
            </a:r>
            <a:r>
              <a:rPr lang="it-IT" sz="2400" b="1" dirty="0"/>
              <a:t> </a:t>
            </a:r>
            <a:r>
              <a:rPr lang="it-IT" sz="2400" b="1" dirty="0" err="1"/>
              <a:t>flux</a:t>
            </a:r>
            <a:r>
              <a:rPr lang="it-IT" sz="2400" b="1" dirty="0"/>
              <a:t> (SHF) and temperature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5EA058A-2874-F6D2-40AB-06017B69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37C18A1-DAB4-4410-F5D4-D3D31EB99364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031318" y="914027"/>
            <a:ext cx="4137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9E3374C-E2F1-5E38-C490-24D21630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BC22AA3-DAB3-8A76-7E7B-AB86F69F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79759-CCBD-AE82-1044-2718B4E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FEBE102-D311-0662-C4F1-19A652E4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ECA9444-01DD-9EE4-2AC2-548384A5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3B1B8F1-9C4F-7A15-0F93-A9E5D2D8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25659E4F-D8D6-E692-BA3D-4CB8A3B84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43" y="1075948"/>
            <a:ext cx="5660147" cy="4297689"/>
          </a:xfrm>
          <a:prstGeom prst="rect">
            <a:avLst/>
          </a:prstGeom>
        </p:spPr>
      </p:pic>
      <p:pic>
        <p:nvPicPr>
          <p:cNvPr id="7" name="Immagine 6" descr="Immagine che contiene testo, schermata, Policromia, diagramma&#10;&#10;Il contenuto generato dall'IA potrebbe non essere corretto.">
            <a:extLst>
              <a:ext uri="{FF2B5EF4-FFF2-40B4-BE49-F238E27FC236}">
                <a16:creationId xmlns:a16="http://schemas.microsoft.com/office/drawing/2014/main" id="{B53B0BA3-4F02-A45B-A38B-C52E90DD2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7" y="1081382"/>
            <a:ext cx="5660147" cy="42976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4E29C5-5C6A-C47E-F0AF-88B1F006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266B14-CC65-3E26-EDD7-4038C785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702720" y="5566689"/>
                <a:ext cx="321985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2720" y="5566689"/>
                <a:ext cx="3219856" cy="646331"/>
              </a:xfrm>
              <a:prstGeom prst="rect">
                <a:avLst/>
              </a:prstGeom>
              <a:blipFill>
                <a:blip r:embed="rId6"/>
                <a:stretch>
                  <a:fillRect l="-1124" t="-1802" b="-1171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86CBABD-E178-1CB8-BCB2-980029A5E07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DF1010-0A0C-DF75-7997-5141B2B51FA0}"/>
              </a:ext>
            </a:extLst>
          </p:cNvPr>
          <p:cNvSpPr txBox="1"/>
          <p:nvPr/>
        </p:nvSpPr>
        <p:spPr>
          <a:xfrm>
            <a:off x="1773234" y="893532"/>
            <a:ext cx="27435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LHF anomalies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312E2D-A310-DD33-9385-54972C38E08D}"/>
              </a:ext>
            </a:extLst>
          </p:cNvPr>
          <p:cNvSpPr txBox="1"/>
          <p:nvPr/>
        </p:nvSpPr>
        <p:spPr>
          <a:xfrm>
            <a:off x="3432168" y="140475"/>
            <a:ext cx="585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Latent</a:t>
            </a:r>
            <a:r>
              <a:rPr lang="it-IT" sz="2400" b="1" dirty="0"/>
              <a:t> </a:t>
            </a:r>
            <a:r>
              <a:rPr lang="it-IT" sz="2400" b="1" dirty="0" err="1"/>
              <a:t>Heat</a:t>
            </a:r>
            <a:r>
              <a:rPr lang="it-IT" sz="2400" b="1" dirty="0"/>
              <a:t> </a:t>
            </a:r>
            <a:r>
              <a:rPr lang="it-IT" sz="2400" b="1" dirty="0" err="1"/>
              <a:t>Flux</a:t>
            </a:r>
            <a:r>
              <a:rPr lang="it-IT" sz="2400" b="1" dirty="0"/>
              <a:t> (LHF) and </a:t>
            </a:r>
            <a:r>
              <a:rPr lang="it-IT" sz="2400" b="1" dirty="0" err="1"/>
              <a:t>moisture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9E70-AF85-D473-CF99-FF2398C9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/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dirty="0">
                    <a:sym typeface="Wingdings" panose="05000000000000000000" pitchFamily="2" charset="2"/>
                  </a:rPr>
                  <a:t></a:t>
                </a:r>
                <a:r>
                  <a:rPr lang="it-IT" sz="2000" dirty="0">
                    <a:sym typeface="Wingdings" panose="05000000000000000000" pitchFamily="2" charset="2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blipFill>
                <a:blip r:embed="rId3"/>
                <a:stretch>
                  <a:fillRect l="-3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03D90172-2300-9017-5F94-C54B155DE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35" y="1968955"/>
            <a:ext cx="4745861" cy="7054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0C7499-3E62-CF34-0B28-74C5E6CB4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09" y="2698389"/>
            <a:ext cx="5434702" cy="65169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D30D73-09C6-F974-8C3C-6D5AFFAC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9A08126-6147-3D61-CCE8-FC19F398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3E7954-78F6-DCFF-6D7B-CA539E161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509EA34-5F94-5BD5-2C06-DAC6256CF97E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1457C27-3AD0-1D71-A524-8070D3AADA48}"/>
              </a:ext>
            </a:extLst>
          </p:cNvPr>
          <p:cNvSpPr txBox="1"/>
          <p:nvPr/>
        </p:nvSpPr>
        <p:spPr>
          <a:xfrm>
            <a:off x="3061945" y="121909"/>
            <a:ext cx="6242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to </a:t>
            </a:r>
            <a:r>
              <a:rPr lang="it-IT" sz="2400" b="1" dirty="0" err="1"/>
              <a:t>explain</a:t>
            </a:r>
            <a:r>
              <a:rPr lang="it-IT" sz="2400" b="1" dirty="0"/>
              <a:t> the </a:t>
            </a:r>
            <a:r>
              <a:rPr lang="it-IT" sz="2400" b="1" dirty="0" err="1"/>
              <a:t>different</a:t>
            </a:r>
            <a:r>
              <a:rPr lang="it-IT" sz="2400" b="1" dirty="0"/>
              <a:t> </a:t>
            </a:r>
            <a:r>
              <a:rPr lang="it-IT" sz="2400" b="1" dirty="0" err="1"/>
              <a:t>responses</a:t>
            </a:r>
            <a:r>
              <a:rPr lang="it-IT" sz="2400" b="1" dirty="0"/>
              <a:t>?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DC432D-3EA4-68B0-5FD2-CC7F4E40932D}"/>
              </a:ext>
            </a:extLst>
          </p:cNvPr>
          <p:cNvSpPr txBox="1"/>
          <p:nvPr/>
        </p:nvSpPr>
        <p:spPr>
          <a:xfrm>
            <a:off x="266367" y="853411"/>
            <a:ext cx="685785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/>
              <a:t>?</a:t>
            </a:r>
            <a:endParaRPr lang="it-IT" sz="28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FE9190B-732F-0129-9AD0-9AA74ECEDFA3}"/>
              </a:ext>
            </a:extLst>
          </p:cNvPr>
          <p:cNvSpPr txBox="1"/>
          <p:nvPr/>
        </p:nvSpPr>
        <p:spPr>
          <a:xfrm>
            <a:off x="155607" y="1084079"/>
            <a:ext cx="6493928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adjustment</a:t>
            </a:r>
            <a:r>
              <a:rPr lang="it-IT" sz="2000" dirty="0"/>
              <a:t> rates to </a:t>
            </a:r>
            <a:r>
              <a:rPr lang="it-IT" sz="2000" dirty="0" err="1"/>
              <a:t>surface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r>
              <a:rPr lang="it-IT" sz="2000" dirty="0"/>
              <a:t>?</a:t>
            </a: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99DDBB8-7BB5-7EA6-41D4-BCD442C1481A}"/>
              </a:ext>
            </a:extLst>
          </p:cNvPr>
          <p:cNvSpPr/>
          <p:nvPr/>
        </p:nvSpPr>
        <p:spPr>
          <a:xfrm>
            <a:off x="2953933" y="5350804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7C56D45-2062-A54A-AA14-C502CC604124}"/>
              </a:ext>
            </a:extLst>
          </p:cNvPr>
          <p:cNvSpPr/>
          <p:nvPr/>
        </p:nvSpPr>
        <p:spPr>
          <a:xfrm rot="10800000">
            <a:off x="5982577" y="5350884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559A98-3F15-F04E-D22D-E132B6136758}"/>
              </a:ext>
            </a:extLst>
          </p:cNvPr>
          <p:cNvSpPr txBox="1"/>
          <p:nvPr/>
        </p:nvSpPr>
        <p:spPr>
          <a:xfrm>
            <a:off x="2954758" y="5796224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3E09E15-AD8A-DE65-6DB3-01B168BF154F}"/>
              </a:ext>
            </a:extLst>
          </p:cNvPr>
          <p:cNvSpPr txBox="1"/>
          <p:nvPr/>
        </p:nvSpPr>
        <p:spPr>
          <a:xfrm>
            <a:off x="9060926" y="3152923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10ED59B6-1353-5C8C-A511-48A48724420E}"/>
              </a:ext>
            </a:extLst>
          </p:cNvPr>
          <p:cNvSpPr/>
          <p:nvPr/>
        </p:nvSpPr>
        <p:spPr>
          <a:xfrm>
            <a:off x="3189601" y="4604765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4029BB0-EBFB-CB99-485F-742A9AE63B0A}"/>
              </a:ext>
            </a:extLst>
          </p:cNvPr>
          <p:cNvSpPr/>
          <p:nvPr/>
        </p:nvSpPr>
        <p:spPr>
          <a:xfrm>
            <a:off x="2993333" y="341453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6E5E92BF-B527-1B75-2D8D-3D972492B94A}"/>
              </a:ext>
            </a:extLst>
          </p:cNvPr>
          <p:cNvSpPr/>
          <p:nvPr/>
        </p:nvSpPr>
        <p:spPr>
          <a:xfrm>
            <a:off x="8558645" y="4357380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0C5D95-A465-AFB1-EE70-01B95F69B511}"/>
              </a:ext>
            </a:extLst>
          </p:cNvPr>
          <p:cNvSpPr txBox="1"/>
          <p:nvPr/>
        </p:nvSpPr>
        <p:spPr>
          <a:xfrm>
            <a:off x="7623118" y="5840332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472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637164" y="1710092"/>
            <a:ext cx="3401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4247700" y="1704306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00FCB2-A793-81F3-9708-E9E2A27D2E33}"/>
              </a:ext>
            </a:extLst>
          </p:cNvPr>
          <p:cNvSpPr txBox="1"/>
          <p:nvPr/>
        </p:nvSpPr>
        <p:spPr>
          <a:xfrm>
            <a:off x="8111261" y="1721858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FBFB98-280B-3AC3-0BD1-4328469E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1"/>
          <a:stretch/>
        </p:blipFill>
        <p:spPr>
          <a:xfrm>
            <a:off x="7820182" y="2073638"/>
            <a:ext cx="4366868" cy="26816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DC6890-D7EB-973B-DAB5-EA3109ED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9"/>
          <a:stretch/>
        </p:blipFill>
        <p:spPr>
          <a:xfrm>
            <a:off x="4078300" y="2074686"/>
            <a:ext cx="4290711" cy="26635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2DE500-7F35-3205-ADCE-B61C22B9B780}"/>
              </a:ext>
            </a:extLst>
          </p:cNvPr>
          <p:cNvSpPr txBox="1"/>
          <p:nvPr/>
        </p:nvSpPr>
        <p:spPr>
          <a:xfrm>
            <a:off x="3384825" y="106095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Response</a:t>
            </a:r>
            <a:r>
              <a:rPr lang="it-IT" sz="2400" b="1" dirty="0"/>
              <a:t> of the air </a:t>
            </a:r>
            <a:r>
              <a:rPr lang="it-IT" sz="2400" b="1" dirty="0" err="1"/>
              <a:t>column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Segnaposto piè di pagina 2">
            <a:extLst>
              <a:ext uri="{FF2B5EF4-FFF2-40B4-BE49-F238E27FC236}">
                <a16:creationId xmlns:a16="http://schemas.microsoft.com/office/drawing/2014/main" id="{1A8B22C8-138A-F4C2-1AE9-3868C17F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273"/>
            <a:ext cx="4114800" cy="375690"/>
          </a:xfrm>
        </p:spPr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43E5F1-EAD8-A1DF-D252-936CF91FDF8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16B647E-40B0-2505-A663-D49F3484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06"/>
          <a:stretch/>
        </p:blipFill>
        <p:spPr>
          <a:xfrm>
            <a:off x="112878" y="2120406"/>
            <a:ext cx="4455022" cy="26607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52C48F7-D60C-48E3-52EE-A267DA66911A}"/>
              </a:ext>
            </a:extLst>
          </p:cNvPr>
          <p:cNvSpPr txBox="1"/>
          <p:nvPr/>
        </p:nvSpPr>
        <p:spPr>
          <a:xfrm>
            <a:off x="8966475" y="5618574"/>
            <a:ext cx="25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Compare with </a:t>
            </a:r>
          </a:p>
          <a:p>
            <a:pPr algn="ctr"/>
            <a:r>
              <a:rPr lang="it-IT" sz="1600" i="1" dirty="0"/>
              <a:t>Borgnino et al. 2025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3595</TotalTime>
  <Words>2747</Words>
  <Application>Microsoft Office PowerPoint</Application>
  <PresentationFormat>Personalizzato</PresentationFormat>
  <Paragraphs>516</Paragraphs>
  <Slides>65</Slides>
  <Notes>15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4" baseType="lpstr">
      <vt:lpstr>Aptos</vt:lpstr>
      <vt:lpstr>Aptos Display</vt:lpstr>
      <vt:lpstr>Aptos SemiBold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318</cp:revision>
  <dcterms:created xsi:type="dcterms:W3CDTF">2024-10-09T06:27:58Z</dcterms:created>
  <dcterms:modified xsi:type="dcterms:W3CDTF">2025-04-08T12:16:31Z</dcterms:modified>
</cp:coreProperties>
</file>